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Playfair Display"/>
      <p:regular r:id="rId17"/>
      <p:bold r:id="rId18"/>
      <p:italic r:id="rId19"/>
      <p:boldItalic r:id="rId20"/>
    </p:embeddedFont>
    <p:embeddedFont>
      <p:font typeface="La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layfairDisplay-boldItalic.fntdata"/><Relationship Id="rId11" Type="http://schemas.openxmlformats.org/officeDocument/2006/relationships/slide" Target="slides/slide6.xml"/><Relationship Id="rId22" Type="http://schemas.openxmlformats.org/officeDocument/2006/relationships/font" Target="fonts/Lato-bold.fntdata"/><Relationship Id="rId10" Type="http://schemas.openxmlformats.org/officeDocument/2006/relationships/slide" Target="slides/slide5.xml"/><Relationship Id="rId21" Type="http://schemas.openxmlformats.org/officeDocument/2006/relationships/font" Target="fonts/Lato-regular.fntdata"/><Relationship Id="rId13" Type="http://schemas.openxmlformats.org/officeDocument/2006/relationships/slide" Target="slides/slide8.xml"/><Relationship Id="rId24" Type="http://schemas.openxmlformats.org/officeDocument/2006/relationships/font" Target="fonts/Lato-boldItalic.fntdata"/><Relationship Id="rId12" Type="http://schemas.openxmlformats.org/officeDocument/2006/relationships/slide" Target="slides/slide7.xml"/><Relationship Id="rId23"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PlayfairDisplay-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PlayfairDisplay-italic.fntdata"/><Relationship Id="rId6" Type="http://schemas.openxmlformats.org/officeDocument/2006/relationships/slide" Target="slides/slide1.xml"/><Relationship Id="rId18" Type="http://schemas.openxmlformats.org/officeDocument/2006/relationships/font" Target="fonts/PlayfairDisplay-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8d90d270a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8d90d270a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teo</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8c481c23b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8c481c23b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teo</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8d8a5a36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8d8a5a36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matti, 3 funzioni: archivistica, audiovisuale, formazione.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8d90d270a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8d90d270a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fra</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8d8a5a366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8d8a5a366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teo</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8d8a5a366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8d8a5a366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matti. Users curiosi, distraibili e facilmente annoiabili+ relax+socialità+poca pazienza+uso quasi esclusivo di download+piacciono siti semplici</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8d90d270a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8d90d270a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fra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8d90d270a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8d90d270a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teo</a:t>
            </a:r>
            <a:br>
              <a:rPr lang="it"/>
            </a:br>
            <a:r>
              <a:rPr lang="it"/>
              <a:t>scenari: 3 utilizzi concettualmente differenti del sito: 1) Persona che va in compagnia e vuole sapere i prezzi, ma senza un forte link con il film 2) persona con forte link emotivo al film e va da sola 3) persona stupida che ha bisogno di informazioni prima di fare cazzate</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8d90d270a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8d90d270a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matti, descrizioni dei blueprint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8c2fd9d4d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8c2fd9d4d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fra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992950" y="992700"/>
            <a:ext cx="3158100" cy="3158100"/>
          </a:xfrm>
          <a:prstGeom prst="rect">
            <a:avLst/>
          </a:prstGeom>
          <a:noFill/>
          <a:ln cap="flat"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096250" y="1627200"/>
            <a:ext cx="2951400" cy="1584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p:txBody>
      </p:sp>
      <p:sp>
        <p:nvSpPr>
          <p:cNvPr id="13" name="Google Shape;13;p2"/>
          <p:cNvSpPr txBox="1"/>
          <p:nvPr>
            <p:ph idx="1" type="subTitle"/>
          </p:nvPr>
        </p:nvSpPr>
        <p:spPr>
          <a:xfrm>
            <a:off x="3096363" y="3266930"/>
            <a:ext cx="2951400" cy="701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4" name="Google Shape;14;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1233100"/>
            <a:ext cx="8520600" cy="1610100"/>
          </a:xfrm>
          <a:prstGeom prst="rect">
            <a:avLst/>
          </a:prstGeom>
        </p:spPr>
        <p:txBody>
          <a:bodyPr anchorCtr="0" anchor="b" bIns="91425" lIns="91425" spcFirstLastPara="1" rIns="91425" wrap="square" tIns="91425">
            <a:no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p:nvPr>
            <p:ph idx="1" type="body"/>
          </p:nvPr>
        </p:nvSpPr>
        <p:spPr>
          <a:xfrm>
            <a:off x="311700" y="29194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509550" y="1423875"/>
            <a:ext cx="8124900" cy="1798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17" name="Google Shape;17;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91378"/>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37" name="Google Shape;37;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1" name="Google Shape;41;p9"/>
          <p:cNvSpPr txBox="1"/>
          <p:nvPr>
            <p:ph type="title"/>
          </p:nvPr>
        </p:nvSpPr>
        <p:spPr>
          <a:xfrm>
            <a:off x="265500" y="1107950"/>
            <a:ext cx="4045200" cy="1683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7" name="Google Shape;47;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coral">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3096250" y="1627200"/>
            <a:ext cx="2951400" cy="158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a:t>Cineteca di Bologna</a:t>
            </a:r>
            <a:endParaRPr/>
          </a:p>
        </p:txBody>
      </p:sp>
      <p:sp>
        <p:nvSpPr>
          <p:cNvPr id="60" name="Google Shape;60;p13"/>
          <p:cNvSpPr txBox="1"/>
          <p:nvPr>
            <p:ph idx="1" type="subTitle"/>
          </p:nvPr>
        </p:nvSpPr>
        <p:spPr>
          <a:xfrm>
            <a:off x="3096363" y="3266930"/>
            <a:ext cx="2951400" cy="70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it"/>
              <a:t>Project Management Highlights</a:t>
            </a:r>
            <a:endParaRPr/>
          </a:p>
        </p:txBody>
      </p:sp>
      <p:sp>
        <p:nvSpPr>
          <p:cNvPr id="61" name="Google Shape;61;p13"/>
          <p:cNvSpPr txBox="1"/>
          <p:nvPr/>
        </p:nvSpPr>
        <p:spPr>
          <a:xfrm>
            <a:off x="305188" y="4584525"/>
            <a:ext cx="3382200" cy="40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chemeClr val="lt1"/>
                </a:solidFill>
                <a:latin typeface="Lato"/>
                <a:ea typeface="Lato"/>
                <a:cs typeface="Lato"/>
                <a:sym typeface="Lato"/>
              </a:rPr>
              <a:t>Francesca Mangialardo 0000904129</a:t>
            </a:r>
            <a:endParaRPr sz="1500">
              <a:solidFill>
                <a:schemeClr val="lt1"/>
              </a:solidFill>
            </a:endParaRPr>
          </a:p>
        </p:txBody>
      </p:sp>
      <p:sp>
        <p:nvSpPr>
          <p:cNvPr id="62" name="Google Shape;62;p13"/>
          <p:cNvSpPr txBox="1"/>
          <p:nvPr/>
        </p:nvSpPr>
        <p:spPr>
          <a:xfrm>
            <a:off x="6166713" y="4584525"/>
            <a:ext cx="2439000" cy="40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chemeClr val="lt1"/>
                </a:solidFill>
                <a:latin typeface="Lato"/>
                <a:ea typeface="Lato"/>
                <a:cs typeface="Lato"/>
                <a:sym typeface="Lato"/>
              </a:rPr>
              <a:t>Mattia Spadoni 0000906249</a:t>
            </a:r>
            <a:endParaRPr sz="1500">
              <a:solidFill>
                <a:schemeClr val="lt1"/>
              </a:solidFill>
            </a:endParaRPr>
          </a:p>
        </p:txBody>
      </p:sp>
      <p:sp>
        <p:nvSpPr>
          <p:cNvPr id="63" name="Google Shape;63;p13"/>
          <p:cNvSpPr txBox="1"/>
          <p:nvPr/>
        </p:nvSpPr>
        <p:spPr>
          <a:xfrm>
            <a:off x="3425388" y="4584525"/>
            <a:ext cx="2693700" cy="40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chemeClr val="lt1"/>
                </a:solidFill>
                <a:latin typeface="Lato"/>
                <a:ea typeface="Lato"/>
                <a:cs typeface="Lato"/>
                <a:sym typeface="Lato"/>
              </a:rPr>
              <a:t>Carlo Teo Pedretti 0000903167</a:t>
            </a:r>
            <a:endParaRPr>
              <a:solidFill>
                <a:schemeClr val="lt1"/>
              </a:solidFill>
              <a:latin typeface="Lato"/>
              <a:ea typeface="Lato"/>
              <a:cs typeface="Lato"/>
              <a:sym typeface="Lato"/>
            </a:endParaRPr>
          </a:p>
          <a:p>
            <a:pPr indent="0" lvl="0" marL="0" rtl="0" algn="l">
              <a:spcBef>
                <a:spcPts val="0"/>
              </a:spcBef>
              <a:spcAft>
                <a:spcPts val="0"/>
              </a:spcAft>
              <a:buNone/>
            </a:pPr>
            <a:r>
              <a:t/>
            </a:r>
            <a:endParaRPr sz="15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Further developments</a:t>
            </a:r>
            <a:endParaRPr/>
          </a:p>
        </p:txBody>
      </p:sp>
      <p:sp>
        <p:nvSpPr>
          <p:cNvPr id="120" name="Google Shape;120;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it"/>
              <a:t>Desktop website UX </a:t>
            </a:r>
            <a:r>
              <a:rPr lang="it"/>
              <a:t>design </a:t>
            </a:r>
            <a:endParaRPr/>
          </a:p>
          <a:p>
            <a:pPr indent="-342900" lvl="0" marL="457200" rtl="0" algn="l">
              <a:spcBef>
                <a:spcPts val="0"/>
              </a:spcBef>
              <a:spcAft>
                <a:spcPts val="0"/>
              </a:spcAft>
              <a:buSzPts val="1800"/>
              <a:buChar char="●"/>
            </a:pPr>
            <a:r>
              <a:rPr lang="it"/>
              <a:t>Complete Cineteca website redesign</a:t>
            </a:r>
            <a:endParaRPr/>
          </a:p>
          <a:p>
            <a:pPr indent="-342900" lvl="0" marL="457200" rtl="0" algn="l">
              <a:spcBef>
                <a:spcPts val="0"/>
              </a:spcBef>
              <a:spcAft>
                <a:spcPts val="0"/>
              </a:spcAft>
              <a:buSzPts val="1800"/>
              <a:buChar char="●"/>
            </a:pPr>
            <a:r>
              <a:rPr lang="it"/>
              <a:t>Deeper research on the younger user segment to understand why they are less performing in the tasks, since we saw in the tests a correlation between age and performance</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2258700"/>
            <a:ext cx="8520600" cy="62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sz="4000"/>
              <a:t>Thank you!</a:t>
            </a:r>
            <a:endParaRPr sz="4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445025"/>
            <a:ext cx="8305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The client </a:t>
            </a:r>
            <a:endParaRPr/>
          </a:p>
        </p:txBody>
      </p:sp>
      <p:sp>
        <p:nvSpPr>
          <p:cNvPr id="69" name="Google Shape;69;p14"/>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a:t>Fondazione Cineteca di Bologna is a place for archival conservation and restoration, film and audiovisual promotion and dissemination, training, research, and publishing in an era of immense technological, aesthetic and social change.</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pic>
        <p:nvPicPr>
          <p:cNvPr id="70" name="Google Shape;70;p14"/>
          <p:cNvPicPr preferRelativeResize="0"/>
          <p:nvPr/>
        </p:nvPicPr>
        <p:blipFill>
          <a:blip r:embed="rId3">
            <a:alphaModFix/>
          </a:blip>
          <a:stretch>
            <a:fillRect/>
          </a:stretch>
        </p:blipFill>
        <p:spPr>
          <a:xfrm>
            <a:off x="4572000" y="1152475"/>
            <a:ext cx="4267200" cy="3200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311700" y="445025"/>
            <a:ext cx="8305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The problem</a:t>
            </a:r>
            <a:endParaRPr/>
          </a:p>
        </p:txBody>
      </p:sp>
      <p:sp>
        <p:nvSpPr>
          <p:cNvPr id="76" name="Google Shape;76;p15"/>
          <p:cNvSpPr txBox="1"/>
          <p:nvPr>
            <p:ph idx="1" type="body"/>
          </p:nvPr>
        </p:nvSpPr>
        <p:spPr>
          <a:xfrm>
            <a:off x="311700" y="1152475"/>
            <a:ext cx="8305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The Cineteca website provides an online ticket purchase service that is not currently used by a specific target of users. </a:t>
            </a:r>
            <a:endParaRPr/>
          </a:p>
          <a:p>
            <a:pPr indent="0" lvl="0" marL="0" rtl="0" algn="l">
              <a:spcBef>
                <a:spcPts val="1600"/>
              </a:spcBef>
              <a:spcAft>
                <a:spcPts val="0"/>
              </a:spcAft>
              <a:buNone/>
            </a:pPr>
            <a:r>
              <a:rPr lang="it"/>
              <a:t>These users go to the cinema and prefer purchasing the ticket </a:t>
            </a:r>
            <a:r>
              <a:rPr i="1" lang="it"/>
              <a:t>in loco</a:t>
            </a:r>
            <a:r>
              <a:rPr lang="it"/>
              <a:t>. But why? </a:t>
            </a:r>
            <a:endParaRPr/>
          </a:p>
          <a:p>
            <a:pPr indent="0" lvl="0" marL="0" rtl="0" algn="l">
              <a:spcBef>
                <a:spcPts val="1600"/>
              </a:spcBef>
              <a:spcAft>
                <a:spcPts val="0"/>
              </a:spcAft>
              <a:buNone/>
            </a:pPr>
            <a:r>
              <a:rPr lang="it"/>
              <a:t>We were asked to understand the users and find a way to motivate them in the use of the online service provided by our client</a:t>
            </a:r>
            <a:endParaRPr/>
          </a:p>
          <a:p>
            <a:pPr indent="0" lvl="0" marL="0" rtl="0" algn="l">
              <a:spcBef>
                <a:spcPts val="1600"/>
              </a:spcBef>
              <a:spcAft>
                <a:spcPts val="1600"/>
              </a:spcAft>
              <a:buNone/>
            </a:pPr>
            <a:r>
              <a:rPr lang="it"/>
              <a:t>The solution should not upset that part of the audience that the organization already reaches and addresses satisfactorily.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The analysis</a:t>
            </a:r>
            <a:endParaRPr/>
          </a:p>
        </p:txBody>
      </p:sp>
      <p:sp>
        <p:nvSpPr>
          <p:cNvPr id="82" name="Google Shape;82;p16"/>
          <p:cNvSpPr txBox="1"/>
          <p:nvPr>
            <p:ph idx="1" type="body"/>
          </p:nvPr>
        </p:nvSpPr>
        <p:spPr>
          <a:xfrm>
            <a:off x="311700" y="1152475"/>
            <a:ext cx="4766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We identified some major problems in the information architecture of the Cineteca website</a:t>
            </a:r>
            <a:r>
              <a:rPr lang="it"/>
              <a:t>, starting from the </a:t>
            </a:r>
            <a:r>
              <a:rPr lang="it"/>
              <a:t>unclear identification of the Cinema Lumière as their official theater.</a:t>
            </a:r>
            <a:endParaRPr/>
          </a:p>
          <a:p>
            <a:pPr indent="0" lvl="0" marL="0" rtl="0" algn="l">
              <a:spcBef>
                <a:spcPts val="1600"/>
              </a:spcBef>
              <a:spcAft>
                <a:spcPts val="0"/>
              </a:spcAft>
              <a:buNone/>
            </a:pPr>
            <a:r>
              <a:rPr lang="it"/>
              <a:t>The website is also not optimized for mobile view.</a:t>
            </a:r>
            <a:endParaRPr/>
          </a:p>
          <a:p>
            <a:pPr indent="0" lvl="0" marL="0" rtl="0" algn="l">
              <a:spcBef>
                <a:spcPts val="1600"/>
              </a:spcBef>
              <a:spcAft>
                <a:spcPts val="0"/>
              </a:spcAft>
              <a:buNone/>
            </a:pPr>
            <a:r>
              <a:rPr lang="it"/>
              <a:t>We believe that users are currently charged with a heavy individual cognitive load that can be lightened.</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pic>
        <p:nvPicPr>
          <p:cNvPr id="83" name="Google Shape;83;p16"/>
          <p:cNvPicPr preferRelativeResize="0"/>
          <p:nvPr/>
        </p:nvPicPr>
        <p:blipFill>
          <a:blip r:embed="rId3">
            <a:alphaModFix/>
          </a:blip>
          <a:stretch>
            <a:fillRect/>
          </a:stretch>
        </p:blipFill>
        <p:spPr>
          <a:xfrm>
            <a:off x="5733650" y="355425"/>
            <a:ext cx="2149613" cy="3820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Who are the users? Goals and needs</a:t>
            </a:r>
            <a:endParaRPr/>
          </a:p>
        </p:txBody>
      </p:sp>
      <p:sp>
        <p:nvSpPr>
          <p:cNvPr id="89" name="Google Shape;89;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a:t>Our users are young people between 14 and 24 years old that are fairly organized and curiously looking for external stimuli. They easily get distracted and bored, they don't want to lose their time. They use devices and online services only for specific activities. </a:t>
            </a:r>
            <a:endParaRPr/>
          </a:p>
          <a:p>
            <a:pPr indent="-342900" lvl="0" marL="457200" rtl="0" algn="l">
              <a:spcBef>
                <a:spcPts val="1600"/>
              </a:spcBef>
              <a:spcAft>
                <a:spcPts val="0"/>
              </a:spcAft>
              <a:buSzPts val="1800"/>
              <a:buChar char="●"/>
            </a:pPr>
            <a:r>
              <a:rPr lang="it"/>
              <a:t>Cinema is perceived as a moment of relax and escape from everyday life</a:t>
            </a:r>
            <a:endParaRPr/>
          </a:p>
          <a:p>
            <a:pPr indent="-342900" lvl="0" marL="457200" rtl="0" algn="l">
              <a:spcBef>
                <a:spcPts val="0"/>
              </a:spcBef>
              <a:spcAft>
                <a:spcPts val="0"/>
              </a:spcAft>
              <a:buSzPts val="1800"/>
              <a:buChar char="●"/>
            </a:pPr>
            <a:r>
              <a:rPr lang="it"/>
              <a:t>Going to cinema is an highly social activity</a:t>
            </a:r>
            <a:endParaRPr/>
          </a:p>
          <a:p>
            <a:pPr indent="-342900" lvl="0" marL="457200" rtl="0" algn="l">
              <a:spcBef>
                <a:spcPts val="0"/>
              </a:spcBef>
              <a:spcAft>
                <a:spcPts val="0"/>
              </a:spcAft>
              <a:buSzPts val="1800"/>
              <a:buChar char="●"/>
            </a:pPr>
            <a:r>
              <a:rPr lang="it"/>
              <a:t>They want to find information quickly </a:t>
            </a:r>
            <a:endParaRPr/>
          </a:p>
          <a:p>
            <a:pPr indent="-342900" lvl="0" marL="457200" rtl="0" algn="l">
              <a:spcBef>
                <a:spcPts val="0"/>
              </a:spcBef>
              <a:spcAft>
                <a:spcPts val="0"/>
              </a:spcAft>
              <a:buSzPts val="1800"/>
              <a:buChar char="●"/>
            </a:pPr>
            <a:r>
              <a:rPr lang="it"/>
              <a:t>They want to use their smartphone without having to download an app</a:t>
            </a:r>
            <a:endParaRPr/>
          </a:p>
          <a:p>
            <a:pPr indent="-342900" lvl="0" marL="457200" rtl="0" algn="l">
              <a:spcBef>
                <a:spcPts val="0"/>
              </a:spcBef>
              <a:spcAft>
                <a:spcPts val="0"/>
              </a:spcAft>
              <a:buSzPts val="1800"/>
              <a:buChar char="●"/>
            </a:pPr>
            <a:r>
              <a:rPr lang="it"/>
              <a:t>They enjoy simple and essential websites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How are competitors doing?</a:t>
            </a:r>
            <a:endParaRPr/>
          </a:p>
        </p:txBody>
      </p:sp>
      <p:sp>
        <p:nvSpPr>
          <p:cNvPr id="95" name="Google Shape;95;p18"/>
          <p:cNvSpPr txBox="1"/>
          <p:nvPr>
            <p:ph idx="1" type="body"/>
          </p:nvPr>
        </p:nvSpPr>
        <p:spPr>
          <a:xfrm>
            <a:off x="311700" y="1298125"/>
            <a:ext cx="8520600" cy="3645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it"/>
              <a:t>Chaotic information presentation</a:t>
            </a:r>
            <a:endParaRPr/>
          </a:p>
          <a:p>
            <a:pPr indent="-342900" lvl="0" marL="457200" rtl="0" algn="l">
              <a:spcBef>
                <a:spcPts val="0"/>
              </a:spcBef>
              <a:spcAft>
                <a:spcPts val="0"/>
              </a:spcAft>
              <a:buSzPts val="1800"/>
              <a:buChar char="●"/>
            </a:pPr>
            <a:r>
              <a:rPr lang="it"/>
              <a:t>(Visual) contents excess</a:t>
            </a:r>
            <a:endParaRPr/>
          </a:p>
          <a:p>
            <a:pPr indent="-342900" lvl="0" marL="457200" rtl="0" algn="l">
              <a:spcBef>
                <a:spcPts val="0"/>
              </a:spcBef>
              <a:spcAft>
                <a:spcPts val="0"/>
              </a:spcAft>
              <a:buSzPts val="1800"/>
              <a:buChar char="●"/>
            </a:pPr>
            <a:r>
              <a:rPr lang="it"/>
              <a:t>Non intuitive nor explained functionalities</a:t>
            </a:r>
            <a:endParaRPr/>
          </a:p>
          <a:p>
            <a:pPr indent="-342900" lvl="0" marL="457200" rtl="0" algn="l">
              <a:spcBef>
                <a:spcPts val="0"/>
              </a:spcBef>
              <a:spcAft>
                <a:spcPts val="0"/>
              </a:spcAft>
              <a:buSzPts val="1800"/>
              <a:buChar char="●"/>
            </a:pPr>
            <a:r>
              <a:rPr lang="it"/>
              <a:t>Simple and frequent tasks are cognitively demanding</a:t>
            </a:r>
            <a:endParaRPr/>
          </a:p>
          <a:p>
            <a:pPr indent="-342900" lvl="0" marL="457200" rtl="0" algn="l">
              <a:spcBef>
                <a:spcPts val="0"/>
              </a:spcBef>
              <a:spcAft>
                <a:spcPts val="0"/>
              </a:spcAft>
              <a:buSzPts val="1800"/>
              <a:buChar char="●"/>
            </a:pPr>
            <a:r>
              <a:rPr lang="it"/>
              <a:t>Information retrieval does not satisfy users expectations</a:t>
            </a:r>
            <a:endParaRPr/>
          </a:p>
          <a:p>
            <a:pPr indent="-342900" lvl="0" marL="457200" rtl="0" algn="l">
              <a:spcBef>
                <a:spcPts val="0"/>
              </a:spcBef>
              <a:spcAft>
                <a:spcPts val="0"/>
              </a:spcAft>
              <a:buSzPts val="1800"/>
              <a:buChar char="●"/>
            </a:pPr>
            <a:r>
              <a:rPr lang="it"/>
              <a:t>Missing consistency in terms and symbols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Feasibility study</a:t>
            </a:r>
            <a:endParaRPr/>
          </a:p>
        </p:txBody>
      </p:sp>
      <p:sp>
        <p:nvSpPr>
          <p:cNvPr id="101" name="Google Shape;101;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We created five </a:t>
            </a:r>
            <a:r>
              <a:rPr b="1" lang="it"/>
              <a:t>personas</a:t>
            </a:r>
            <a:r>
              <a:rPr lang="it"/>
              <a:t> to represent our target users focusing on their goals, motivations, behaviour and attitudes towards the service.</a:t>
            </a:r>
            <a:endParaRPr/>
          </a:p>
          <a:p>
            <a:pPr indent="0" lvl="0" marL="0" rtl="0" algn="l">
              <a:spcBef>
                <a:spcPts val="1600"/>
              </a:spcBef>
              <a:spcAft>
                <a:spcPts val="0"/>
              </a:spcAft>
              <a:buClr>
                <a:schemeClr val="dk1"/>
              </a:buClr>
              <a:buSzPts val="1100"/>
              <a:buFont typeface="Arial"/>
              <a:buNone/>
            </a:pPr>
            <a:r>
              <a:rPr lang="it"/>
              <a:t>We also created three </a:t>
            </a:r>
            <a:r>
              <a:rPr b="1" lang="it"/>
              <a:t>scenarios </a:t>
            </a:r>
            <a:r>
              <a:rPr lang="it"/>
              <a:t>in which our personas find themselves happy and motivated to use the tool in a certain context of use.</a:t>
            </a:r>
            <a:endParaRPr/>
          </a:p>
          <a:p>
            <a:pPr indent="0" lvl="0" marL="0" rtl="0" algn="l">
              <a:spcBef>
                <a:spcPts val="1600"/>
              </a:spcBef>
              <a:spcAft>
                <a:spcPts val="1600"/>
              </a:spcAft>
              <a:buClr>
                <a:schemeClr val="dk1"/>
              </a:buClr>
              <a:buSzPts val="1100"/>
              <a:buFont typeface="Arial"/>
              <a:buNone/>
            </a:pPr>
            <a:r>
              <a:rPr lang="it"/>
              <a:t>Using this approach we were able to foresee issues and drive the design process.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299800" y="154500"/>
            <a:ext cx="62469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The design process: from blueprints to wireframes</a:t>
            </a:r>
            <a:endParaRPr/>
          </a:p>
        </p:txBody>
      </p:sp>
      <p:pic>
        <p:nvPicPr>
          <p:cNvPr id="107" name="Google Shape;107;p20"/>
          <p:cNvPicPr preferRelativeResize="0"/>
          <p:nvPr/>
        </p:nvPicPr>
        <p:blipFill>
          <a:blip r:embed="rId3">
            <a:alphaModFix/>
          </a:blip>
          <a:stretch>
            <a:fillRect/>
          </a:stretch>
        </p:blipFill>
        <p:spPr>
          <a:xfrm>
            <a:off x="494675" y="1280650"/>
            <a:ext cx="4565500" cy="3700951"/>
          </a:xfrm>
          <a:prstGeom prst="rect">
            <a:avLst/>
          </a:prstGeom>
          <a:noFill/>
          <a:ln>
            <a:noFill/>
          </a:ln>
        </p:spPr>
      </p:pic>
      <p:pic>
        <p:nvPicPr>
          <p:cNvPr id="108" name="Google Shape;108;p20"/>
          <p:cNvPicPr preferRelativeResize="0"/>
          <p:nvPr/>
        </p:nvPicPr>
        <p:blipFill>
          <a:blip r:embed="rId4">
            <a:alphaModFix/>
          </a:blip>
          <a:stretch>
            <a:fillRect/>
          </a:stretch>
        </p:blipFill>
        <p:spPr>
          <a:xfrm>
            <a:off x="6311969" y="154488"/>
            <a:ext cx="2358732" cy="48345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Users feedback</a:t>
            </a:r>
            <a:endParaRPr/>
          </a:p>
        </p:txBody>
      </p:sp>
      <p:sp>
        <p:nvSpPr>
          <p:cNvPr id="114" name="Google Shape;114;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Even if our tests were conducted on a not fully implemented prototype, </a:t>
            </a:r>
            <a:r>
              <a:rPr b="1" lang="it" sz="3000">
                <a:solidFill>
                  <a:schemeClr val="dk1"/>
                </a:solidFill>
              </a:rPr>
              <a:t>100%</a:t>
            </a:r>
            <a:r>
              <a:rPr lang="it"/>
              <a:t> of the tested users were able to carry out relevant tasks: this result is impressive when compared to the metrics collected for our competitor analysis, that only reached 44%. </a:t>
            </a:r>
            <a:endParaRPr/>
          </a:p>
          <a:p>
            <a:pPr indent="0" lvl="0" marL="0" rtl="0" algn="l">
              <a:spcBef>
                <a:spcPts val="1600"/>
              </a:spcBef>
              <a:spcAft>
                <a:spcPts val="0"/>
              </a:spcAft>
              <a:buNone/>
            </a:pPr>
            <a:r>
              <a:rPr lang="it"/>
              <a:t>The most positive feedback is the users satisfaction, something that we could directly see with our own eyes while they were using the prototype in such an engaging way and showing a behavior directed to discover more. They also filled in a system usability scale questionnaire where they rated the website with the most positive votes, scoring </a:t>
            </a:r>
            <a:r>
              <a:rPr b="1" lang="it" sz="3000">
                <a:solidFill>
                  <a:schemeClr val="dk1"/>
                </a:solidFill>
              </a:rPr>
              <a:t>96%</a:t>
            </a:r>
            <a:r>
              <a:rPr lang="it"/>
              <a: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